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2" r:id="rId9"/>
    <p:sldId id="260" r:id="rId10"/>
    <p:sldId id="26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CACF6C7-0C6A-4DB2-87C2-A7DF44171E7B}" type="datetimeFigureOut">
              <a:rPr lang="en-US" smtClean="0"/>
              <a:t>4/14/2025</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557871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CACF6C7-0C6A-4DB2-87C2-A7DF44171E7B}"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2784198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5CACF6C7-0C6A-4DB2-87C2-A7DF44171E7B}"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4268368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5CACF6C7-0C6A-4DB2-87C2-A7DF44171E7B}"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4335813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ACF6C7-0C6A-4DB2-87C2-A7DF44171E7B}"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30204615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CACF6C7-0C6A-4DB2-87C2-A7DF44171E7B}" type="datetimeFigureOut">
              <a:rPr lang="en-US" smtClean="0"/>
              <a:t>4/14/2025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12832483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CACF6C7-0C6A-4DB2-87C2-A7DF44171E7B}" type="datetimeFigureOut">
              <a:rPr lang="en-US" smtClean="0"/>
              <a:t>4/14/2025</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2587099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CACF6C7-0C6A-4DB2-87C2-A7DF44171E7B}"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29822874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CACF6C7-0C6A-4DB2-87C2-A7DF44171E7B}"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599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ACF6C7-0C6A-4DB2-87C2-A7DF44171E7B}"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2398312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ACF6C7-0C6A-4DB2-87C2-A7DF44171E7B}"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774986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CACF6C7-0C6A-4DB2-87C2-A7DF44171E7B}"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3163323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CACF6C7-0C6A-4DB2-87C2-A7DF44171E7B}" type="datetimeFigureOut">
              <a:rPr lang="en-US" smtClean="0"/>
              <a:t>4/14/2025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4064716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CACF6C7-0C6A-4DB2-87C2-A7DF44171E7B}" type="datetimeFigureOut">
              <a:rPr lang="en-US" smtClean="0"/>
              <a:t>4/14/2025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2558242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ACF6C7-0C6A-4DB2-87C2-A7DF44171E7B}" type="datetimeFigureOut">
              <a:rPr lang="en-US" smtClean="0"/>
              <a:t>4/14/2025</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437637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CACF6C7-0C6A-4DB2-87C2-A7DF44171E7B}"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361729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CACF6C7-0C6A-4DB2-87C2-A7DF44171E7B}"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FC10150-07E9-40D2-BC96-789AAE206C5D}" type="slidenum">
              <a:rPr lang="en-US" smtClean="0"/>
              <a:t>‹#›</a:t>
            </a:fld>
            <a:endParaRPr lang="en-US"/>
          </a:p>
        </p:txBody>
      </p:sp>
    </p:spTree>
    <p:extLst>
      <p:ext uri="{BB962C8B-B14F-4D97-AF65-F5344CB8AC3E}">
        <p14:creationId xmlns:p14="http://schemas.microsoft.com/office/powerpoint/2010/main" val="3663348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CACF6C7-0C6A-4DB2-87C2-A7DF44171E7B}" type="datetimeFigureOut">
              <a:rPr lang="en-US" smtClean="0"/>
              <a:t>4/14/2025</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FC10150-07E9-40D2-BC96-789AAE206C5D}" type="slidenum">
              <a:rPr lang="en-US" smtClean="0"/>
              <a:t>‹#›</a:t>
            </a:fld>
            <a:endParaRPr lang="en-US"/>
          </a:p>
        </p:txBody>
      </p:sp>
    </p:spTree>
    <p:extLst>
      <p:ext uri="{BB962C8B-B14F-4D97-AF65-F5344CB8AC3E}">
        <p14:creationId xmlns:p14="http://schemas.microsoft.com/office/powerpoint/2010/main" val="27891867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2099733"/>
            <a:ext cx="8825658" cy="757767"/>
          </a:xfrm>
        </p:spPr>
        <p:txBody>
          <a:bodyPr/>
          <a:lstStyle/>
          <a:p>
            <a:r>
              <a:rPr lang="en-US" dirty="0" smtClean="0"/>
              <a:t>Money Matters Topic 13</a:t>
            </a:r>
            <a:endParaRPr lang="en-US" dirty="0"/>
          </a:p>
        </p:txBody>
      </p:sp>
      <p:sp>
        <p:nvSpPr>
          <p:cNvPr id="3" name="Subtitle 2"/>
          <p:cNvSpPr>
            <a:spLocks noGrp="1"/>
          </p:cNvSpPr>
          <p:nvPr>
            <p:ph type="subTitle" idx="1"/>
          </p:nvPr>
        </p:nvSpPr>
        <p:spPr>
          <a:xfrm>
            <a:off x="1154955" y="2997200"/>
            <a:ext cx="8825658" cy="2641600"/>
          </a:xfrm>
        </p:spPr>
        <p:txBody>
          <a:bodyPr/>
          <a:lstStyle/>
          <a:p>
            <a:r>
              <a:rPr lang="en-US" dirty="0" smtClean="0"/>
              <a:t>More Investing Considerations</a:t>
            </a:r>
            <a:endParaRPr lang="en-US" dirty="0"/>
          </a:p>
        </p:txBody>
      </p:sp>
    </p:spTree>
    <p:extLst>
      <p:ext uri="{BB962C8B-B14F-4D97-AF65-F5344CB8AC3E}">
        <p14:creationId xmlns:p14="http://schemas.microsoft.com/office/powerpoint/2010/main" val="603077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2099733"/>
            <a:ext cx="8825658" cy="833967"/>
          </a:xfrm>
        </p:spPr>
        <p:txBody>
          <a:bodyPr/>
          <a:lstStyle/>
          <a:p>
            <a:pPr algn="ctr"/>
            <a:r>
              <a:rPr lang="en-US" dirty="0" smtClean="0"/>
              <a:t>Legal Limits</a:t>
            </a:r>
            <a:endParaRPr lang="en-US" dirty="0"/>
          </a:p>
        </p:txBody>
      </p:sp>
      <p:sp>
        <p:nvSpPr>
          <p:cNvPr id="3" name="Subtitle 2"/>
          <p:cNvSpPr>
            <a:spLocks noGrp="1"/>
          </p:cNvSpPr>
          <p:nvPr>
            <p:ph type="subTitle" idx="1"/>
          </p:nvPr>
        </p:nvSpPr>
        <p:spPr>
          <a:xfrm>
            <a:off x="1154955" y="3136900"/>
            <a:ext cx="8825658" cy="2501900"/>
          </a:xfrm>
        </p:spPr>
        <p:txBody>
          <a:bodyPr>
            <a:normAutofit/>
          </a:bodyPr>
          <a:lstStyle/>
          <a:p>
            <a:r>
              <a:rPr lang="en-US" dirty="0" smtClean="0"/>
              <a:t>Always review legal limits for IRA, Roth IRA, 401K, and/or 403b contributions. These do change, sometimes annually. Google search limits now. </a:t>
            </a:r>
            <a:endParaRPr lang="en-US" dirty="0"/>
          </a:p>
        </p:txBody>
      </p:sp>
    </p:spTree>
    <p:extLst>
      <p:ext uri="{BB962C8B-B14F-4D97-AF65-F5344CB8AC3E}">
        <p14:creationId xmlns:p14="http://schemas.microsoft.com/office/powerpoint/2010/main" val="3460111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544637"/>
          </a:xfrm>
        </p:spPr>
        <p:txBody>
          <a:bodyPr/>
          <a:lstStyle/>
          <a:p>
            <a:r>
              <a:rPr lang="en-US" dirty="0" smtClean="0"/>
              <a:t>Dollar Cost Averaging </a:t>
            </a:r>
            <a:endParaRPr lang="en-US" dirty="0"/>
          </a:p>
        </p:txBody>
      </p:sp>
      <p:sp>
        <p:nvSpPr>
          <p:cNvPr id="3" name="Subtitle 2"/>
          <p:cNvSpPr>
            <a:spLocks noGrp="1"/>
          </p:cNvSpPr>
          <p:nvPr>
            <p:ph type="subTitle" idx="1"/>
          </p:nvPr>
        </p:nvSpPr>
        <p:spPr>
          <a:xfrm>
            <a:off x="1524000" y="2794000"/>
            <a:ext cx="9144000" cy="2463800"/>
          </a:xfrm>
        </p:spPr>
        <p:txBody>
          <a:bodyPr>
            <a:normAutofit/>
          </a:bodyPr>
          <a:lstStyle/>
          <a:p>
            <a:r>
              <a:rPr lang="en-US" dirty="0" smtClean="0"/>
              <a:t>Timing the market is very difficult. William Bernstein in his book The Four Pillars of Investing, likens timing the market on a daily basis to hitting a dart board bullseye while blindfolded. Dollar cost averaging means investing a set amount each paycheck or each month. This allows you to buy some products at all parts of market pricing. This avoids the pitfalls of market timing. Returns are often better with dollar cost averaging compared to trying to time market. </a:t>
            </a:r>
            <a:endParaRPr lang="en-US" dirty="0"/>
          </a:p>
        </p:txBody>
      </p:sp>
    </p:spTree>
    <p:extLst>
      <p:ext uri="{BB962C8B-B14F-4D97-AF65-F5344CB8AC3E}">
        <p14:creationId xmlns:p14="http://schemas.microsoft.com/office/powerpoint/2010/main" val="1284030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608137"/>
          </a:xfrm>
        </p:spPr>
        <p:txBody>
          <a:bodyPr>
            <a:normAutofit fontScale="90000"/>
          </a:bodyPr>
          <a:lstStyle/>
          <a:p>
            <a:pPr algn="ctr"/>
            <a:r>
              <a:rPr lang="en-US" dirty="0" smtClean="0"/>
              <a:t>More Investing Considerations</a:t>
            </a:r>
            <a:endParaRPr lang="en-US" dirty="0"/>
          </a:p>
        </p:txBody>
      </p:sp>
      <p:sp>
        <p:nvSpPr>
          <p:cNvPr id="3" name="Subtitle 2"/>
          <p:cNvSpPr>
            <a:spLocks noGrp="1"/>
          </p:cNvSpPr>
          <p:nvPr>
            <p:ph type="subTitle" idx="1"/>
          </p:nvPr>
        </p:nvSpPr>
        <p:spPr>
          <a:xfrm>
            <a:off x="1524000" y="2730500"/>
            <a:ext cx="9144000" cy="2882900"/>
          </a:xfrm>
        </p:spPr>
        <p:txBody>
          <a:bodyPr>
            <a:normAutofit/>
          </a:bodyPr>
          <a:lstStyle/>
          <a:p>
            <a:r>
              <a:rPr lang="en-US" dirty="0" smtClean="0"/>
              <a:t>-Mutual funds less volatile than individual stocks</a:t>
            </a:r>
          </a:p>
          <a:p>
            <a:r>
              <a:rPr lang="en-US" dirty="0" smtClean="0"/>
              <a:t>-No matter how you allocate your funds, there will be some parts that perform better than others. You’ll look back and say “I should’ve done this and avoided that.” There is no way to avoid this. </a:t>
            </a:r>
          </a:p>
          <a:p>
            <a:r>
              <a:rPr lang="en-US" dirty="0" smtClean="0"/>
              <a:t>-As Dave Ramsey says, investing is like riding a roller coaster. If makes no sense to jump off when it is moving. </a:t>
            </a:r>
          </a:p>
          <a:p>
            <a:endParaRPr lang="en-US" dirty="0"/>
          </a:p>
        </p:txBody>
      </p:sp>
    </p:spTree>
    <p:extLst>
      <p:ext uri="{BB962C8B-B14F-4D97-AF65-F5344CB8AC3E}">
        <p14:creationId xmlns:p14="http://schemas.microsoft.com/office/powerpoint/2010/main" val="1384377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36637"/>
          </a:xfrm>
        </p:spPr>
        <p:txBody>
          <a:bodyPr/>
          <a:lstStyle/>
          <a:p>
            <a:pPr algn="ctr"/>
            <a:r>
              <a:rPr lang="en-US" dirty="0" smtClean="0"/>
              <a:t>Dividends </a:t>
            </a:r>
            <a:endParaRPr lang="en-US" dirty="0"/>
          </a:p>
        </p:txBody>
      </p:sp>
      <p:sp>
        <p:nvSpPr>
          <p:cNvPr id="3" name="Subtitle 2"/>
          <p:cNvSpPr>
            <a:spLocks noGrp="1"/>
          </p:cNvSpPr>
          <p:nvPr>
            <p:ph type="subTitle" idx="1"/>
          </p:nvPr>
        </p:nvSpPr>
        <p:spPr>
          <a:xfrm>
            <a:off x="1524000" y="2159000"/>
            <a:ext cx="9144000" cy="3225800"/>
          </a:xfrm>
        </p:spPr>
        <p:txBody>
          <a:bodyPr>
            <a:normAutofit/>
          </a:bodyPr>
          <a:lstStyle/>
          <a:p>
            <a:r>
              <a:rPr lang="en-US" dirty="0" smtClean="0"/>
              <a:t>Some companies offer payment to investors for strong earnings. For example, Ford Motor Company paid a quarterly dividend of $.15 per share in </a:t>
            </a:r>
            <a:r>
              <a:rPr lang="en-US" dirty="0" smtClean="0"/>
              <a:t>February</a:t>
            </a:r>
            <a:r>
              <a:rPr lang="en-US" dirty="0" smtClean="0"/>
              <a:t> 2025. </a:t>
            </a:r>
            <a:r>
              <a:rPr lang="en-US" dirty="0" smtClean="0"/>
              <a:t>Why? Their sales were good, so they shared profit with shareholders. So, the investor received some money from the dividend. If you have a mutual fund that receives dividends and reinvests them when dispersed, you automatically gain a small form of dollar cost averaging. Usually quarterly, but can be annual, or another time period. </a:t>
            </a:r>
            <a:endParaRPr lang="en-US" dirty="0"/>
          </a:p>
        </p:txBody>
      </p:sp>
    </p:spTree>
    <p:extLst>
      <p:ext uri="{BB962C8B-B14F-4D97-AF65-F5344CB8AC3E}">
        <p14:creationId xmlns:p14="http://schemas.microsoft.com/office/powerpoint/2010/main" val="1203691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286933"/>
            <a:ext cx="8825658" cy="1113367"/>
          </a:xfrm>
        </p:spPr>
        <p:txBody>
          <a:bodyPr/>
          <a:lstStyle/>
          <a:p>
            <a:pPr algn="ctr"/>
            <a:r>
              <a:rPr lang="en-US" dirty="0" smtClean="0"/>
              <a:t>Advisor Costs</a:t>
            </a:r>
            <a:endParaRPr lang="en-US" dirty="0"/>
          </a:p>
        </p:txBody>
      </p:sp>
      <p:sp>
        <p:nvSpPr>
          <p:cNvPr id="3" name="Subtitle 2"/>
          <p:cNvSpPr>
            <a:spLocks noGrp="1"/>
          </p:cNvSpPr>
          <p:nvPr>
            <p:ph type="subTitle" idx="1"/>
          </p:nvPr>
        </p:nvSpPr>
        <p:spPr>
          <a:xfrm>
            <a:off x="1154955" y="2400300"/>
            <a:ext cx="8825658" cy="3238500"/>
          </a:xfrm>
        </p:spPr>
        <p:txBody>
          <a:bodyPr>
            <a:normAutofit/>
          </a:bodyPr>
          <a:lstStyle/>
          <a:p>
            <a:r>
              <a:rPr lang="en-US" dirty="0" smtClean="0"/>
              <a:t>Should you pay a financial advisor? Should you invest in actively managed funds? Are they worth it? That is an opinion. You have to decide for yourself. If your employer limits you to a more expensive company, you are likely still better off investing with them vs not investing at all. </a:t>
            </a:r>
            <a:endParaRPr lang="en-US" dirty="0"/>
          </a:p>
        </p:txBody>
      </p:sp>
    </p:spTree>
    <p:extLst>
      <p:ext uri="{BB962C8B-B14F-4D97-AF65-F5344CB8AC3E}">
        <p14:creationId xmlns:p14="http://schemas.microsoft.com/office/powerpoint/2010/main" val="2735281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900237"/>
          </a:xfrm>
        </p:spPr>
        <p:txBody>
          <a:bodyPr/>
          <a:lstStyle/>
          <a:p>
            <a:r>
              <a:rPr lang="en-US" dirty="0" smtClean="0"/>
              <a:t>Finding Cheapest Mutual Funds</a:t>
            </a:r>
            <a:endParaRPr lang="en-US" dirty="0"/>
          </a:p>
        </p:txBody>
      </p:sp>
      <p:sp>
        <p:nvSpPr>
          <p:cNvPr id="3" name="Subtitle 2"/>
          <p:cNvSpPr>
            <a:spLocks noGrp="1"/>
          </p:cNvSpPr>
          <p:nvPr>
            <p:ph type="subTitle" idx="1"/>
          </p:nvPr>
        </p:nvSpPr>
        <p:spPr>
          <a:xfrm>
            <a:off x="1524000" y="2819400"/>
            <a:ext cx="9144000" cy="2908300"/>
          </a:xfrm>
        </p:spPr>
        <p:txBody>
          <a:bodyPr>
            <a:normAutofit/>
          </a:bodyPr>
          <a:lstStyle/>
          <a:p>
            <a:r>
              <a:rPr lang="en-US" dirty="0" smtClean="0"/>
              <a:t>Research them. Good starting places are reviewing companies like Vanguard, Fidelity</a:t>
            </a:r>
            <a:r>
              <a:rPr lang="en-US" smtClean="0"/>
              <a:t>, Schwab, or </a:t>
            </a:r>
            <a:r>
              <a:rPr lang="en-US" dirty="0" smtClean="0"/>
              <a:t>Dimensional advisors. Even they vary in fees (domestic funds cheaper than international.) Plus, your employer may not offer them. So, what do you do? Research available funds and costs. Get fund ticker symbols, and look at them. Go to google and research some expense ratios now. Check some domestic and foreign funds for comparison. </a:t>
            </a:r>
          </a:p>
          <a:p>
            <a:r>
              <a:rPr lang="en-US" dirty="0" smtClean="0"/>
              <a:t>Also, check newspaper investment section for mutual funds. </a:t>
            </a:r>
            <a:endParaRPr lang="en-US" dirty="0"/>
          </a:p>
        </p:txBody>
      </p:sp>
    </p:spTree>
    <p:extLst>
      <p:ext uri="{BB962C8B-B14F-4D97-AF65-F5344CB8AC3E}">
        <p14:creationId xmlns:p14="http://schemas.microsoft.com/office/powerpoint/2010/main" val="17013669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A870C2B598C241B305BCAB1F4242B2" ma:contentTypeVersion="18" ma:contentTypeDescription="Create a new document." ma:contentTypeScope="" ma:versionID="72f7a0035e9e3ae1eea23b1d116a4e31">
  <xsd:schema xmlns:xsd="http://www.w3.org/2001/XMLSchema" xmlns:xs="http://www.w3.org/2001/XMLSchema" xmlns:p="http://schemas.microsoft.com/office/2006/metadata/properties" xmlns:ns3="6030d41e-2c5e-4c17-aa69-3920c9b4b43e" xmlns:ns4="8efa2804-0e60-4ae3-80b9-93bd3095a15a" targetNamespace="http://schemas.microsoft.com/office/2006/metadata/properties" ma:root="true" ma:fieldsID="4966983cfd7dd2a595fe30d7e30a96fa" ns3:_="" ns4:_="">
    <xsd:import namespace="6030d41e-2c5e-4c17-aa69-3920c9b4b43e"/>
    <xsd:import namespace="8efa2804-0e60-4ae3-80b9-93bd3095a15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30d41e-2c5e-4c17-aa69-3920c9b4b4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fa2804-0e60-4ae3-80b9-93bd3095a15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6030d41e-2c5e-4c17-aa69-3920c9b4b43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C28746-9F32-4475-B117-2B2BA2A28F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30d41e-2c5e-4c17-aa69-3920c9b4b43e"/>
    <ds:schemaRef ds:uri="8efa2804-0e60-4ae3-80b9-93bd3095a1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58C3582-612E-4436-AD28-82FDE5D16891}">
  <ds:schemaRefs>
    <ds:schemaRef ds:uri="http://purl.org/dc/terms/"/>
    <ds:schemaRef ds:uri="6030d41e-2c5e-4c17-aa69-3920c9b4b43e"/>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8efa2804-0e60-4ae3-80b9-93bd3095a15a"/>
    <ds:schemaRef ds:uri="http://www.w3.org/XML/1998/namespace"/>
  </ds:schemaRefs>
</ds:datastoreItem>
</file>

<file path=customXml/itemProps3.xml><?xml version="1.0" encoding="utf-8"?>
<ds:datastoreItem xmlns:ds="http://schemas.openxmlformats.org/officeDocument/2006/customXml" ds:itemID="{17EEF591-75C8-4F3B-9A80-8A4DFA4F58A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TM02900722[[fn=Ion Boardroom]]</Template>
  <TotalTime>27</TotalTime>
  <Words>456</Words>
  <Application>Microsoft Office PowerPoint</Application>
  <PresentationFormat>Widescreen</PresentationFormat>
  <Paragraphs>17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 Boardroom</vt:lpstr>
      <vt:lpstr>Money Matters Topic 13</vt:lpstr>
      <vt:lpstr>Legal Limits</vt:lpstr>
      <vt:lpstr>Dollar Cost Averaging </vt:lpstr>
      <vt:lpstr>More Investing Considerations</vt:lpstr>
      <vt:lpstr>Dividends </vt:lpstr>
      <vt:lpstr>Advisor Costs</vt:lpstr>
      <vt:lpstr>Finding Cheapest Mutual Funds</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 Matters Topic 14</dc:title>
  <dc:creator>Randy Teter</dc:creator>
  <cp:lastModifiedBy>Randy Teter</cp:lastModifiedBy>
  <cp:revision>10</cp:revision>
  <dcterms:created xsi:type="dcterms:W3CDTF">2023-04-25T19:14:19Z</dcterms:created>
  <dcterms:modified xsi:type="dcterms:W3CDTF">2025-04-14T19:42:15Z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0x01010057A870C2B598C241B305BCAB1F4242B2</vt:lpwstr>
  </property>
</Properties>
</file>